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5" r:id="rId18"/>
    <p:sldId id="276" r:id="rId19"/>
    <p:sldId id="273" r:id="rId20"/>
    <p:sldId id="277" r:id="rId21"/>
    <p:sldId id="278" r:id="rId22"/>
    <p:sldId id="274" r:id="rId23"/>
  </p:sldIdLst>
  <p:sldSz cx="14630400" cy="8229600"/>
  <p:notesSz cx="8229600" cy="14630400"/>
  <p:embeddedFontLst>
    <p:embeddedFont>
      <p:font typeface="Instrument Sans Medium" pitchFamily="2" charset="0"/>
      <p:regular r:id="rId25"/>
    </p:embeddedFont>
    <p:embeddedFont>
      <p:font typeface="Instrument Sans Semi Bold" pitchFamily="2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34"/>
    <p:restoredTop sz="94610"/>
  </p:normalViewPr>
  <p:slideViewPr>
    <p:cSldViewPr snapToGrid="0" snapToObjects="1">
      <p:cViewPr>
        <p:scale>
          <a:sx n="95" d="100"/>
          <a:sy n="95" d="100"/>
        </p:scale>
        <p:origin x="68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4870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C0A8BF-36D2-31AC-0DD8-F1F9FA4FE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EC5067-E19D-4E0A-BA4F-96D30DA947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810966-0794-35E7-0EC9-083977030C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1F2E6-EBB2-F324-8A94-78B89F6ED4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6313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AFBE29-0698-D5B9-D79A-90F2F9F45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5F79B8-BD65-71C7-DCFA-861D086D29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CBA9F8-8717-8E8B-58AD-4ABBDCDC56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034AEA-4089-5396-633E-920C7E4D71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22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5E9129-C5EB-D9CB-4F36-38B414917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2F1EBF-1FA2-82EA-A376-E890600DDA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BA1336-8755-D3DA-47E3-4CDF11F207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2CD1A-9E2E-F25D-57E1-3461C7AE67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918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A598D-8474-049E-B821-0C3894FF3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F3EDC4-A03A-E453-9B9F-959CA05710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358A51-AFEC-49A0-3A6F-267E46F8C1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87E0F4-20E7-859F-1A1B-E69224356D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9075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6952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AI Conversation Analytics – Technical Deep Dive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40733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modular pipeline for extracting actionable insights from conversational AI data, designed for data scientists and ML engineers building scalable analytics solutions.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6754" y="478988"/>
            <a:ext cx="7202329" cy="435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Visualizations &amp; Performance Optimizations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696754" y="1284565"/>
            <a:ext cx="2613065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Visualization Types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696754" y="1785342"/>
            <a:ext cx="5722739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Mentions distributions:</a:t>
            </a:r>
            <a:r>
              <a:rPr lang="en-US" sz="13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Entity frequency across conversations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96754" y="2124908"/>
            <a:ext cx="5722739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Entity-weighted averages:</a:t>
            </a:r>
            <a:r>
              <a:rPr lang="en-US" sz="13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Sentiment by entity importance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96754" y="2464475"/>
            <a:ext cx="5722739" cy="557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Co-mention heatmaps:</a:t>
            </a:r>
            <a:r>
              <a:rPr lang="en-US" sz="13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Entity relationships with sentiment coloring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96754" y="3082647"/>
            <a:ext cx="5722739" cy="557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Conversation sentiment by intent:</a:t>
            </a:r>
            <a:r>
              <a:rPr lang="en-US" sz="13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Emotional patterns by conversation purpose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696754" y="3796546"/>
            <a:ext cx="5722739" cy="557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These visualizations help prioritize product improvements and support resources based on conversation volume and sentiment patterns.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6852166" y="1284565"/>
            <a:ext cx="3396258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Performance Optimizations</a:t>
            </a:r>
            <a:endParaRPr lang="en-US" sz="2050" dirty="0"/>
          </a:p>
        </p:txBody>
      </p:sp>
      <p:sp>
        <p:nvSpPr>
          <p:cNvPr id="10" name="Shape 8"/>
          <p:cNvSpPr/>
          <p:nvPr/>
        </p:nvSpPr>
        <p:spPr>
          <a:xfrm>
            <a:off x="6852166" y="1807131"/>
            <a:ext cx="7088981" cy="2133481"/>
          </a:xfrm>
          <a:prstGeom prst="roundRect">
            <a:avLst>
              <a:gd name="adj" fmla="val 342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166" y="1807131"/>
            <a:ext cx="91440" cy="2133481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140654" y="2004179"/>
            <a:ext cx="217753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 Processing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140654" y="2450544"/>
            <a:ext cx="6603444" cy="557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Async with bounded concurrency and retry/backoff logic to maximize throughput while respecting API limits</a:t>
            </a:r>
            <a:endParaRPr lang="en-US" sz="1350" dirty="0"/>
          </a:p>
        </p:txBody>
      </p:sp>
      <p:sp>
        <p:nvSpPr>
          <p:cNvPr id="14" name="Shape 11"/>
          <p:cNvSpPr/>
          <p:nvPr/>
        </p:nvSpPr>
        <p:spPr>
          <a:xfrm>
            <a:off x="7140654" y="3203734"/>
            <a:ext cx="6603444" cy="539829"/>
          </a:xfrm>
          <a:prstGeom prst="roundRect">
            <a:avLst>
              <a:gd name="adj" fmla="val 13554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5" name="Shape 12"/>
          <p:cNvSpPr/>
          <p:nvPr/>
        </p:nvSpPr>
        <p:spPr>
          <a:xfrm>
            <a:off x="7131963" y="3203734"/>
            <a:ext cx="6620828" cy="539829"/>
          </a:xfrm>
          <a:prstGeom prst="roundRect">
            <a:avLst>
              <a:gd name="adj" fmla="val 4841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6" name="Text 13"/>
          <p:cNvSpPr/>
          <p:nvPr/>
        </p:nvSpPr>
        <p:spPr>
          <a:xfrm>
            <a:off x="7306151" y="3334345"/>
            <a:ext cx="6272451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--max_llm_rows for iteration; --skip_llm to reuse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852166" y="4114800"/>
            <a:ext cx="7088981" cy="1397675"/>
          </a:xfrm>
          <a:prstGeom prst="roundRect">
            <a:avLst>
              <a:gd name="adj" fmla="val 5235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2166" y="4114800"/>
            <a:ext cx="91440" cy="1397675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7140654" y="4311848"/>
            <a:ext cx="217753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Operations</a:t>
            </a:r>
            <a:endParaRPr lang="en-US" sz="1700" dirty="0"/>
          </a:p>
        </p:txBody>
      </p:sp>
      <p:sp>
        <p:nvSpPr>
          <p:cNvPr id="20" name="Text 16"/>
          <p:cNvSpPr/>
          <p:nvPr/>
        </p:nvSpPr>
        <p:spPr>
          <a:xfrm>
            <a:off x="7140654" y="4758214"/>
            <a:ext cx="6603444" cy="557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Vectorized operations (crosstab/groupby) with minimal joins to reduce memory usage and processing time</a:t>
            </a:r>
            <a:endParaRPr lang="en-US" sz="1350" dirty="0"/>
          </a:p>
        </p:txBody>
      </p:sp>
      <p:sp>
        <p:nvSpPr>
          <p:cNvPr id="21" name="Shape 17"/>
          <p:cNvSpPr/>
          <p:nvPr/>
        </p:nvSpPr>
        <p:spPr>
          <a:xfrm>
            <a:off x="6852166" y="5686663"/>
            <a:ext cx="7088981" cy="1397675"/>
          </a:xfrm>
          <a:prstGeom prst="roundRect">
            <a:avLst>
              <a:gd name="adj" fmla="val 5235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pic>
        <p:nvPicPr>
          <p:cNvPr id="22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2166" y="5686663"/>
            <a:ext cx="91440" cy="1397675"/>
          </a:xfrm>
          <a:prstGeom prst="rect">
            <a:avLst/>
          </a:prstGeom>
        </p:spPr>
      </p:pic>
      <p:sp>
        <p:nvSpPr>
          <p:cNvPr id="23" name="Text 18"/>
          <p:cNvSpPr/>
          <p:nvPr/>
        </p:nvSpPr>
        <p:spPr>
          <a:xfrm>
            <a:off x="7140654" y="5883712"/>
            <a:ext cx="217753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Robust Fallbacks</a:t>
            </a:r>
            <a:endParaRPr lang="en-US" sz="1700" dirty="0"/>
          </a:p>
        </p:txBody>
      </p:sp>
      <p:sp>
        <p:nvSpPr>
          <p:cNvPr id="24" name="Text 19"/>
          <p:cNvSpPr/>
          <p:nvPr/>
        </p:nvSpPr>
        <p:spPr>
          <a:xfrm>
            <a:off x="7140654" y="6330077"/>
            <a:ext cx="6603444" cy="557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HDBSCAN → KMeans → buckets cascading fallbacks ensure the pipeline never fails even with weak data structure</a:t>
            </a:r>
            <a:endParaRPr lang="en-US" sz="1350" dirty="0"/>
          </a:p>
        </p:txBody>
      </p:sp>
      <p:sp>
        <p:nvSpPr>
          <p:cNvPr id="25" name="Text 20"/>
          <p:cNvSpPr/>
          <p:nvPr/>
        </p:nvSpPr>
        <p:spPr>
          <a:xfrm>
            <a:off x="696754" y="7476292"/>
            <a:ext cx="13236893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Run the complete pipeline with: python -m src.run_pipeline --limit 1000 --llm_model gpt-4.1-nano --max_llm_rows all --concurrency 1</a:t>
            </a:r>
            <a:endParaRPr lang="en-US" sz="13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48426" y="1036470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Intent and Entity Distribution Analysis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848426" y="27726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Intent Distribution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6848426" y="3343067"/>
            <a:ext cx="353615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visualization breaks down conversation chains by category, revealing which topics dominate customer discussions. Understanding intent distribution helps prioritize product development and support resources based on customer conversation patterns.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848426" y="6061979"/>
            <a:ext cx="35361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insight: </a:t>
            </a:r>
            <a:r>
              <a:rPr lang="en-US" sz="1550" dirty="0">
                <a:solidFill>
                  <a:srgbClr val="50546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Identify which conversation categories require immediate attention based on volume and strategic importance.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0876310" y="2772639"/>
            <a:ext cx="328100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Entity Category Counts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0876310" y="3343067"/>
            <a:ext cx="3536156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Reveals categories with the highest number of unique entities mentioned, essential for scoping brand/product analytics. For example, in the Software category, mentions of "Nike," "nike," and "adidas" would count as 2 unique entities.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0876310" y="5744439"/>
            <a:ext cx="35361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insight: Focus resources on categories with high entity diversity to capture competitive intelligence.</a:t>
            </a:r>
            <a:endParaRPr lang="en-US" sz="1550" dirty="0"/>
          </a:p>
        </p:txBody>
      </p:sp>
      <p:pic>
        <p:nvPicPr>
          <p:cNvPr id="12" name="Picture 11" descr="A graph of blue rectangular bars&#10;&#10;AI-generated content may be incorrect.">
            <a:extLst>
              <a:ext uri="{FF2B5EF4-FFF2-40B4-BE49-F238E27FC236}">
                <a16:creationId xmlns:a16="http://schemas.microsoft.com/office/drawing/2014/main" id="{CE4CF532-1F78-36C4-C246-841609A3A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934" y="1013535"/>
            <a:ext cx="6456530" cy="3228266"/>
          </a:xfrm>
          <a:prstGeom prst="rect">
            <a:avLst/>
          </a:prstGeom>
        </p:spPr>
      </p:pic>
      <p:pic>
        <p:nvPicPr>
          <p:cNvPr id="14" name="Picture 13" descr="A graph with numbers and text&#10;&#10;AI-generated content may be incorrect.">
            <a:extLst>
              <a:ext uri="{FF2B5EF4-FFF2-40B4-BE49-F238E27FC236}">
                <a16:creationId xmlns:a16="http://schemas.microsoft.com/office/drawing/2014/main" id="{3D88FE1F-6D47-0921-A50E-DB4CEA5CD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643" y="4241801"/>
            <a:ext cx="6109919" cy="30549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29716" y="680880"/>
            <a:ext cx="598836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Entity Clustering Analysis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303459" y="1420020"/>
            <a:ext cx="3679031" cy="2776895"/>
          </a:xfrm>
          <a:prstGeom prst="roundRect">
            <a:avLst>
              <a:gd name="adj" fmla="val 300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2"/>
          <p:cNvSpPr/>
          <p:nvPr/>
        </p:nvSpPr>
        <p:spPr>
          <a:xfrm>
            <a:off x="524677" y="164123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Cluster Formation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524677" y="2070459"/>
            <a:ext cx="3236595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Entities are grouped based on similarity metrics, creating meaningful thematic clusters that reveal related brands, products, or concepts.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5008651" y="1422055"/>
            <a:ext cx="3679031" cy="2776895"/>
          </a:xfrm>
          <a:prstGeom prst="roundRect">
            <a:avLst>
              <a:gd name="adj" fmla="val 300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Text 5"/>
          <p:cNvSpPr/>
          <p:nvPr/>
        </p:nvSpPr>
        <p:spPr>
          <a:xfrm>
            <a:off x="5229869" y="164327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Labeled Visualization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5229869" y="2072494"/>
            <a:ext cx="3236595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top clusters by number of unique entities are displayed with labels showing normalized names per cluster, making it easy to identify major themes and competitor groups.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9713843" y="1420019"/>
            <a:ext cx="3679031" cy="2776895"/>
          </a:xfrm>
          <a:prstGeom prst="roundRect">
            <a:avLst>
              <a:gd name="adj" fmla="val 456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1" name="Text 8"/>
          <p:cNvSpPr/>
          <p:nvPr/>
        </p:nvSpPr>
        <p:spPr>
          <a:xfrm>
            <a:off x="9819530" y="1641238"/>
            <a:ext cx="1833079" cy="472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Strategic Application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819530" y="2070458"/>
            <a:ext cx="3220608" cy="1450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 clusters to track competitive landscapes, identify emerging market segments, and understand how customers conceptually group products or services.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10442713" y="5406887"/>
            <a:ext cx="4003498" cy="2167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Entity clusters reveal hidden relationships between brands, products, and concepts that might not be obvious from raw data alone. These patterns can inform competitive intelligence and market positioning strategies.</a:t>
            </a:r>
            <a:endParaRPr lang="en-US" sz="1550" dirty="0"/>
          </a:p>
        </p:txBody>
      </p:sp>
      <p:pic>
        <p:nvPicPr>
          <p:cNvPr id="16" name="Picture 15" descr="A graph of blue squares&#10;&#10;AI-generated content may be incorrect.">
            <a:extLst>
              <a:ext uri="{FF2B5EF4-FFF2-40B4-BE49-F238E27FC236}">
                <a16:creationId xmlns:a16="http://schemas.microsoft.com/office/drawing/2014/main" id="{34A97AE1-7351-C25D-A4F0-D498D9A6C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04" y="4585246"/>
            <a:ext cx="8503493" cy="364435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5537"/>
            <a:ext cx="813065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Sentiment Analysis Methodologies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53270"/>
            <a:ext cx="8665964" cy="855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700"/>
              </a:lnSpc>
              <a:buNone/>
            </a:pPr>
            <a:r>
              <a:rPr lang="en-US" sz="53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Three Distinct Approaches</a:t>
            </a:r>
            <a:endParaRPr lang="en-US" sz="5350" dirty="0"/>
          </a:p>
        </p:txBody>
      </p:sp>
      <p:sp>
        <p:nvSpPr>
          <p:cNvPr id="4" name="Shape 2"/>
          <p:cNvSpPr/>
          <p:nvPr/>
        </p:nvSpPr>
        <p:spPr>
          <a:xfrm>
            <a:off x="793790" y="3506748"/>
            <a:ext cx="4215289" cy="2111335"/>
          </a:xfrm>
          <a:prstGeom prst="roundRect">
            <a:avLst>
              <a:gd name="adj" fmla="val 394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999768" y="371272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 Sentiment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999768" y="4141946"/>
            <a:ext cx="380333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Uses advanced language models to analyze contextual sentiment, capturing nuanced emotional responses and implied attitudes.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5207437" y="3506748"/>
            <a:ext cx="4215408" cy="2111335"/>
          </a:xfrm>
          <a:prstGeom prst="roundRect">
            <a:avLst>
              <a:gd name="adj" fmla="val 394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Text 6"/>
          <p:cNvSpPr/>
          <p:nvPr/>
        </p:nvSpPr>
        <p:spPr>
          <a:xfrm>
            <a:off x="5413415" y="371272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VADER Sentiment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5413415" y="4141946"/>
            <a:ext cx="380345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Valence Aware Dictionary and sEntiment Reasoner - specifically attuned to social media sentiment with rules for emphasis, punctuation, and modifiers.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9621203" y="3506748"/>
            <a:ext cx="4215289" cy="2111335"/>
          </a:xfrm>
          <a:prstGeom prst="roundRect">
            <a:avLst>
              <a:gd name="adj" fmla="val 394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1" name="Text 9"/>
          <p:cNvSpPr/>
          <p:nvPr/>
        </p:nvSpPr>
        <p:spPr>
          <a:xfrm>
            <a:off x="9827181" y="371272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TextBlob Sentiment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9827181" y="4141946"/>
            <a:ext cx="380333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Implements a traditional lexicon-based approach that assigns polarity scores to words and phrases based on pre-defined dictionaries.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93790" y="5841325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Each sentiment analysis method brings unique strengths to conversational analytics. LLM excels at context-sensitive interpretation, VADER captures social media nuances, and TextBlob provides consistent lexical analysis. Using multiple methods allows analysts to triangulate true sentiment with higher confidence.</a:t>
            </a:r>
            <a:endParaRPr lang="en-US" sz="15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3039" y="414120"/>
            <a:ext cx="5092735" cy="599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Entity Sentiment by </a:t>
            </a:r>
          </a:p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Category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423039" y="2009147"/>
            <a:ext cx="2733259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Frequency-Based Analysis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423039" y="2560764"/>
            <a:ext cx="5858491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 each entity category (Brand, Organization, Product, etc.), frequency charts display the distribution of sentiment across three buckets: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423039" y="3654591"/>
            <a:ext cx="585849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Negative:</a:t>
            </a: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Expressions of dissatisfaction, criticism, or problems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423039" y="4028805"/>
            <a:ext cx="585849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Neutral:</a:t>
            </a: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Factual references without emotional content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423039" y="4403018"/>
            <a:ext cx="585849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Positive:</a:t>
            </a: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Expressions of satisfaction, praise, or preference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423039" y="4882721"/>
            <a:ext cx="5858491" cy="921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0546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Important: Mixed sentiment is not averaged.</a:t>
            </a: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An entity with both positive and negative mentions contributes to both buckets according to mention frequency, preserving the full complexity of sentiment data.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873700" y="6369459"/>
            <a:ext cx="4957167" cy="921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Visualization allows quick identification of categories with disproportionate sentiment patterns requiring deeper investigation.</a:t>
            </a:r>
            <a:endParaRPr lang="en-US" sz="1500" dirty="0"/>
          </a:p>
        </p:txBody>
      </p:sp>
      <p:pic>
        <p:nvPicPr>
          <p:cNvPr id="13" name="Picture 12" descr="A screenshot of a graph&#10;&#10;AI-generated content may be incorrect.">
            <a:extLst>
              <a:ext uri="{FF2B5EF4-FFF2-40B4-BE49-F238E27FC236}">
                <a16:creationId xmlns:a16="http://schemas.microsoft.com/office/drawing/2014/main" id="{C6BB9028-3714-6A92-1F56-24DD2F810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188" y="414121"/>
            <a:ext cx="7932909" cy="713961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7588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Combined Sentiment Analysis Comparison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577846" y="2468642"/>
            <a:ext cx="725876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Side-by-side frequency panels (LLM/VADER/TextBlob) reveal how different sentiment analysis methods interpret the same conversational data, providing analytical triangulation.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280190" y="2245400"/>
            <a:ext cx="22860" cy="1399103"/>
          </a:xfrm>
          <a:prstGeom prst="rect">
            <a:avLst/>
          </a:prstGeom>
          <a:solidFill>
            <a:srgbClr val="505468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6" name="Text 3"/>
          <p:cNvSpPr/>
          <p:nvPr/>
        </p:nvSpPr>
        <p:spPr>
          <a:xfrm>
            <a:off x="6280190" y="3966924"/>
            <a:ext cx="23533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5150" dirty="0"/>
          </a:p>
        </p:txBody>
      </p:sp>
      <p:sp>
        <p:nvSpPr>
          <p:cNvPr id="7" name="Text 4"/>
          <p:cNvSpPr/>
          <p:nvPr/>
        </p:nvSpPr>
        <p:spPr>
          <a:xfrm>
            <a:off x="6280190" y="4869894"/>
            <a:ext cx="235338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Analytical Methods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6280190" y="5299115"/>
            <a:ext cx="2353389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Different algorithms analyze sentiment through unique lenses, each with distinct strengths in capturing emotional context.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8881586" y="3966924"/>
            <a:ext cx="2353508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0</a:t>
            </a:r>
            <a:endParaRPr lang="en-US" sz="5150" dirty="0"/>
          </a:p>
        </p:txBody>
      </p:sp>
      <p:sp>
        <p:nvSpPr>
          <p:cNvPr id="10" name="Text 7"/>
          <p:cNvSpPr/>
          <p:nvPr/>
        </p:nvSpPr>
        <p:spPr>
          <a:xfrm>
            <a:off x="8881586" y="4869894"/>
            <a:ext cx="235350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Averaged Neutrality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8881586" y="5299115"/>
            <a:ext cx="2353508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When sentiment scores are mapped to -1/0/+1 and averaged, categories with divergent opinions may appear deceptively neutral.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11483102" y="3966924"/>
            <a:ext cx="23533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100%</a:t>
            </a:r>
            <a:endParaRPr lang="en-US" sz="5150" dirty="0"/>
          </a:p>
        </p:txBody>
      </p:sp>
      <p:sp>
        <p:nvSpPr>
          <p:cNvPr id="13" name="Text 10"/>
          <p:cNvSpPr/>
          <p:nvPr/>
        </p:nvSpPr>
        <p:spPr>
          <a:xfrm>
            <a:off x="11483102" y="4869894"/>
            <a:ext cx="235338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Preservation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11483102" y="5299115"/>
            <a:ext cx="2353389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Combined views maintain the full spectrum of sentiment expression without collapsing mixed opinions into averaged values.</a:t>
            </a:r>
            <a:endParaRPr lang="en-US" sz="15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9407"/>
            <a:ext cx="1109341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Multi-Sentiment Entity Analysis (Organizations)</a:t>
            </a:r>
            <a:endParaRPr lang="en-US" sz="3900" dirty="0"/>
          </a:p>
        </p:txBody>
      </p:sp>
      <p:pic>
        <p:nvPicPr>
          <p:cNvPr id="12" name="Picture 11" descr="A group of colorful bars&#10;&#10;AI-generated content may be incorrect.">
            <a:extLst>
              <a:ext uri="{FF2B5EF4-FFF2-40B4-BE49-F238E27FC236}">
                <a16:creationId xmlns:a16="http://schemas.microsoft.com/office/drawing/2014/main" id="{726A40B4-338E-9AC1-BE42-184F7A80F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72" y="1670241"/>
            <a:ext cx="7136927" cy="5839304"/>
          </a:xfrm>
          <a:prstGeom prst="rect">
            <a:avLst/>
          </a:prstGeom>
        </p:spPr>
      </p:pic>
      <p:sp>
        <p:nvSpPr>
          <p:cNvPr id="13" name="Text 1">
            <a:extLst>
              <a:ext uri="{FF2B5EF4-FFF2-40B4-BE49-F238E27FC236}">
                <a16:creationId xmlns:a16="http://schemas.microsoft.com/office/drawing/2014/main" id="{D840FAAF-43B6-9693-3D82-36CDB91360E6}"/>
              </a:ext>
            </a:extLst>
          </p:cNvPr>
          <p:cNvSpPr/>
          <p:nvPr/>
        </p:nvSpPr>
        <p:spPr>
          <a:xfrm>
            <a:off x="7619963" y="2290533"/>
            <a:ext cx="3467784" cy="326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Granular Entity-Level Insights</a:t>
            </a:r>
            <a:endParaRPr lang="en-US" sz="2300" dirty="0"/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F1C97475-6C45-9754-B3C9-8D76BAE8FDCE}"/>
              </a:ext>
            </a:extLst>
          </p:cNvPr>
          <p:cNvSpPr/>
          <p:nvPr/>
        </p:nvSpPr>
        <p:spPr>
          <a:xfrm>
            <a:off x="7619963" y="2834503"/>
            <a:ext cx="6382279" cy="557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Multi-panel frequency charts for specific categories (Brand, Organization, Possible Brand/Store/Product) reveal sentiment patterns for individual entities:</a:t>
            </a:r>
            <a:endParaRPr lang="en-US" sz="1550" dirty="0"/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9C47A8BB-1AC9-90F0-6B5A-6BEF0913E2E6}"/>
              </a:ext>
            </a:extLst>
          </p:cNvPr>
          <p:cNvSpPr/>
          <p:nvPr/>
        </p:nvSpPr>
        <p:spPr>
          <a:xfrm>
            <a:off x="7619962" y="3901605"/>
            <a:ext cx="6382279" cy="278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Each entity's stacked bar shows sentiment distribution across three </a:t>
            </a:r>
            <a:b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methods</a:t>
            </a:r>
            <a:endParaRPr lang="en-US" sz="1550" dirty="0"/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99689403-5C20-1CE0-31CE-64A362185857}"/>
              </a:ext>
            </a:extLst>
          </p:cNvPr>
          <p:cNvSpPr/>
          <p:nvPr/>
        </p:nvSpPr>
        <p:spPr>
          <a:xfrm>
            <a:off x="7619962" y="4585123"/>
            <a:ext cx="6382279" cy="557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Particularly valuable for tracking ambiguous mentions likely to be brands/stores/products</a:t>
            </a:r>
            <a:endParaRPr lang="en-US" sz="1550" dirty="0"/>
          </a:p>
        </p:txBody>
      </p:sp>
      <p:sp>
        <p:nvSpPr>
          <p:cNvPr id="17" name="Text 5">
            <a:extLst>
              <a:ext uri="{FF2B5EF4-FFF2-40B4-BE49-F238E27FC236}">
                <a16:creationId xmlns:a16="http://schemas.microsoft.com/office/drawing/2014/main" id="{C4821A3C-0BE0-7116-4BF0-222CFDD3548D}"/>
              </a:ext>
            </a:extLst>
          </p:cNvPr>
          <p:cNvSpPr/>
          <p:nvPr/>
        </p:nvSpPr>
        <p:spPr>
          <a:xfrm>
            <a:off x="7619962" y="5289616"/>
            <a:ext cx="6382279" cy="278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Essential for discovery of emerging entities not yet formally categorized</a:t>
            </a:r>
            <a:endParaRPr lang="en-US" sz="1550" dirty="0"/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id="{302C9FE0-78BE-C84B-BFAC-A853A96A4F2F}"/>
              </a:ext>
            </a:extLst>
          </p:cNvPr>
          <p:cNvSpPr/>
          <p:nvPr/>
        </p:nvSpPr>
        <p:spPr>
          <a:xfrm>
            <a:off x="7619962" y="5785750"/>
            <a:ext cx="6382279" cy="557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0546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Strategic application: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Compare sentiment profiles between direct competitors to identify competitive advantages and vulnerabilities in customer perception.</a:t>
            </a:r>
            <a:endParaRPr lang="en-US" sz="15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9D365-E925-8F1B-ED43-BDF4808DE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943E5AA-2525-BD8C-EA7F-C92DC2D04B40}"/>
              </a:ext>
            </a:extLst>
          </p:cNvPr>
          <p:cNvSpPr/>
          <p:nvPr/>
        </p:nvSpPr>
        <p:spPr>
          <a:xfrm>
            <a:off x="793790" y="969407"/>
            <a:ext cx="1109341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Multi-Sentiment Entity Analysis (Brands)</a:t>
            </a:r>
            <a:endParaRPr lang="en-US" sz="39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E3F8220F-44DE-C098-D2FE-7A9FC51C5C84}"/>
              </a:ext>
            </a:extLst>
          </p:cNvPr>
          <p:cNvSpPr/>
          <p:nvPr/>
        </p:nvSpPr>
        <p:spPr>
          <a:xfrm>
            <a:off x="7607606" y="2278176"/>
            <a:ext cx="3467784" cy="326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Granular Entity-Level Insights</a:t>
            </a:r>
            <a:endParaRPr lang="en-US" sz="23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86C0ACC6-604E-6D76-5263-8D589F331D48}"/>
              </a:ext>
            </a:extLst>
          </p:cNvPr>
          <p:cNvSpPr/>
          <p:nvPr/>
        </p:nvSpPr>
        <p:spPr>
          <a:xfrm>
            <a:off x="7607606" y="2822146"/>
            <a:ext cx="6382279" cy="557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Multi-panel frequency charts for specific categories (Brand, Organization, Possible Brand/Store/Product) reveal sentiment patterns for individual entities:</a:t>
            </a:r>
            <a:endParaRPr lang="en-US" sz="15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C6B7F9E6-03E9-DB62-3B35-7CB1066889C8}"/>
              </a:ext>
            </a:extLst>
          </p:cNvPr>
          <p:cNvSpPr/>
          <p:nvPr/>
        </p:nvSpPr>
        <p:spPr>
          <a:xfrm>
            <a:off x="7607605" y="3889248"/>
            <a:ext cx="6382279" cy="278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Each entity's stacked bar shows sentiment distribution across three </a:t>
            </a:r>
            <a:b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methods</a:t>
            </a:r>
            <a:endParaRPr lang="en-US" sz="15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7E46690E-2AE4-D8F3-9BC0-7A5BD042B519}"/>
              </a:ext>
            </a:extLst>
          </p:cNvPr>
          <p:cNvSpPr/>
          <p:nvPr/>
        </p:nvSpPr>
        <p:spPr>
          <a:xfrm>
            <a:off x="7607605" y="4572766"/>
            <a:ext cx="6382279" cy="557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Particularly valuable for tracking ambiguous mentions likely to be brands/stores/products</a:t>
            </a:r>
            <a:endParaRPr lang="en-US" sz="155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9358607D-D61B-9CAA-78E7-EF0417CEC67D}"/>
              </a:ext>
            </a:extLst>
          </p:cNvPr>
          <p:cNvSpPr/>
          <p:nvPr/>
        </p:nvSpPr>
        <p:spPr>
          <a:xfrm>
            <a:off x="7607605" y="5277259"/>
            <a:ext cx="6382279" cy="278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Essential for discovery of emerging entities not yet formally categorized</a:t>
            </a:r>
            <a:endParaRPr lang="en-US" sz="15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8639F608-B6A3-BFD6-7C6D-7515CAA80AFB}"/>
              </a:ext>
            </a:extLst>
          </p:cNvPr>
          <p:cNvSpPr/>
          <p:nvPr/>
        </p:nvSpPr>
        <p:spPr>
          <a:xfrm>
            <a:off x="7607605" y="5773393"/>
            <a:ext cx="6382279" cy="557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0546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Strategic application: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Compare sentiment profiles between direct competitors to identify competitive advantages and vulnerabilities in customer perception.</a:t>
            </a:r>
            <a:endParaRPr lang="en-US" sz="1550" dirty="0"/>
          </a:p>
        </p:txBody>
      </p:sp>
      <p:pic>
        <p:nvPicPr>
          <p:cNvPr id="11" name="Picture 10" descr="A screenshot of a graph&#10;&#10;AI-generated content may be incorrect.">
            <a:extLst>
              <a:ext uri="{FF2B5EF4-FFF2-40B4-BE49-F238E27FC236}">
                <a16:creationId xmlns:a16="http://schemas.microsoft.com/office/drawing/2014/main" id="{2233B3D1-3EE9-6F53-2BEE-975D12AD9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34" y="1737412"/>
            <a:ext cx="6930866" cy="567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0494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30C5E1-ED2F-5E7D-DFAE-6B916CE7E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7739578-CB6F-5971-BF0E-2DB754A8B903}"/>
              </a:ext>
            </a:extLst>
          </p:cNvPr>
          <p:cNvSpPr/>
          <p:nvPr/>
        </p:nvSpPr>
        <p:spPr>
          <a:xfrm>
            <a:off x="793790" y="969407"/>
            <a:ext cx="1109341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Multi-Sentiment Entity Analysis (Possible Stores)</a:t>
            </a:r>
            <a:endParaRPr lang="en-US" sz="3900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0867FB77-36F6-0C9A-21C1-DD8F1100C0CC}"/>
              </a:ext>
            </a:extLst>
          </p:cNvPr>
          <p:cNvSpPr/>
          <p:nvPr/>
        </p:nvSpPr>
        <p:spPr>
          <a:xfrm>
            <a:off x="7607606" y="2278176"/>
            <a:ext cx="3467784" cy="326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Granular Entity-Level Insights</a:t>
            </a:r>
            <a:endParaRPr lang="en-US" sz="230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0D7AD89E-BCB9-11D8-7C27-AB9CDB885767}"/>
              </a:ext>
            </a:extLst>
          </p:cNvPr>
          <p:cNvSpPr/>
          <p:nvPr/>
        </p:nvSpPr>
        <p:spPr>
          <a:xfrm>
            <a:off x="7607606" y="2822146"/>
            <a:ext cx="6382279" cy="557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Multi-panel frequency charts for specific categories (Brand, Organization, Possible Brand/Store/Product) reveal sentiment patterns for individual entities:</a:t>
            </a:r>
            <a:endParaRPr lang="en-US" sz="1550" dirty="0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4CB46A83-DF2B-B7A8-F2B7-6C5347336E8C}"/>
              </a:ext>
            </a:extLst>
          </p:cNvPr>
          <p:cNvSpPr/>
          <p:nvPr/>
        </p:nvSpPr>
        <p:spPr>
          <a:xfrm>
            <a:off x="7607605" y="3889248"/>
            <a:ext cx="6382279" cy="278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Each entity's stacked bar shows sentiment distribution across three </a:t>
            </a:r>
            <a:b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methods</a:t>
            </a:r>
            <a:endParaRPr lang="en-US" sz="1550" dirty="0"/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6C95692C-04A5-C902-5BFB-45C34055F0C0}"/>
              </a:ext>
            </a:extLst>
          </p:cNvPr>
          <p:cNvSpPr/>
          <p:nvPr/>
        </p:nvSpPr>
        <p:spPr>
          <a:xfrm>
            <a:off x="7607605" y="4572766"/>
            <a:ext cx="6382279" cy="557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Particularly valuable for tracking ambiguous mentions likely to be brands/stores/products</a:t>
            </a:r>
            <a:endParaRPr lang="en-US" sz="1550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25520295-0DD4-16C2-F96E-7AF34B7F6106}"/>
              </a:ext>
            </a:extLst>
          </p:cNvPr>
          <p:cNvSpPr/>
          <p:nvPr/>
        </p:nvSpPr>
        <p:spPr>
          <a:xfrm>
            <a:off x="7607605" y="5277259"/>
            <a:ext cx="6382279" cy="278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Essential for discovery of emerging entities not yet formally categorized</a:t>
            </a:r>
            <a:endParaRPr lang="en-US" sz="1550" dirty="0"/>
          </a:p>
        </p:txBody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F24FBCBA-228D-7A4D-9ACD-A0F66FB073C8}"/>
              </a:ext>
            </a:extLst>
          </p:cNvPr>
          <p:cNvSpPr/>
          <p:nvPr/>
        </p:nvSpPr>
        <p:spPr>
          <a:xfrm>
            <a:off x="7607605" y="5773393"/>
            <a:ext cx="6382279" cy="557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0546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Strategic application: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Compare sentiment profiles between direct competitors to identify competitive advantages and vulnerabilities in customer perception.</a:t>
            </a:r>
            <a:endParaRPr lang="en-US" sz="15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F657781-DDBB-6218-ECBE-AC0E9A1AC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224" y="1704971"/>
            <a:ext cx="7064501" cy="578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102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24815" y="806376"/>
            <a:ext cx="689038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Entity Relationship Heatmaps (Organizations)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424815" y="1922468"/>
            <a:ext cx="2195751" cy="1116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Store → Product Mentions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424815" y="3237037"/>
            <a:ext cx="219575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Rows represent top stores, columns show top products, with cells indicating mention counts and color reflecting average product sentiment (-1..1).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2778563" y="1944443"/>
            <a:ext cx="2195751" cy="1116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Brand → Product Mentions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2778563" y="3259012"/>
            <a:ext cx="2195751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Reveals which products are most frequently associated with specific brands, highlighting strong and weak brand-product associations.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5227856" y="1942215"/>
            <a:ext cx="2195751" cy="1116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Organization → Product Mentions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227856" y="3256784"/>
            <a:ext cx="2195751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Maps relationships between organizations and products, useful for understanding institutional purchasing patterns and preferences.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424815" y="6179191"/>
            <a:ext cx="689038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These heatmaps provide critical insights for retail analytics, merchandising decisions, and competitive intelligence. High mention counts with positive sentiment indicate strong market associations worth leveraging in marketing and sales strategies.</a:t>
            </a:r>
            <a:endParaRPr lang="en-US" sz="1550" dirty="0"/>
          </a:p>
        </p:txBody>
      </p:sp>
      <p:pic>
        <p:nvPicPr>
          <p:cNvPr id="13" name="Picture 12" descr="A screenshot of a graph&#10;&#10;AI-generated content may be incorrect.">
            <a:extLst>
              <a:ext uri="{FF2B5EF4-FFF2-40B4-BE49-F238E27FC236}">
                <a16:creationId xmlns:a16="http://schemas.microsoft.com/office/drawing/2014/main" id="{48968BE0-000A-C02A-80F6-BE283D659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604" y="1802970"/>
            <a:ext cx="7163671" cy="596972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925" y="505897"/>
            <a:ext cx="3679865" cy="459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Pipeline Overview</a:t>
            </a:r>
            <a:endParaRPr lang="en-US" sz="2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925" y="1333738"/>
            <a:ext cx="6579275" cy="73592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19877" y="2253615"/>
            <a:ext cx="2299811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Load &amp; Filter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919877" y="2651522"/>
            <a:ext cx="6211372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English, non-toxic subset</a:t>
            </a:r>
            <a:endParaRPr lang="en-US" sz="1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333738"/>
            <a:ext cx="6579275" cy="7359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99152" y="2253615"/>
            <a:ext cx="2299811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Preprocess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7499152" y="2651522"/>
            <a:ext cx="6211372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Clean &amp; normalize text</a:t>
            </a:r>
            <a:endParaRPr lang="en-US" sz="1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925" y="3129796"/>
            <a:ext cx="6579275" cy="73592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19877" y="4049673"/>
            <a:ext cx="2299811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Topic Modeling</a:t>
            </a:r>
            <a:endParaRPr lang="en-US" sz="1800" dirty="0"/>
          </a:p>
        </p:txBody>
      </p:sp>
      <p:sp>
        <p:nvSpPr>
          <p:cNvPr id="11" name="Text 6"/>
          <p:cNvSpPr/>
          <p:nvPr/>
        </p:nvSpPr>
        <p:spPr>
          <a:xfrm>
            <a:off x="919877" y="4447580"/>
            <a:ext cx="6211372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BERTopic (UMAP + HDBSCAN)</a:t>
            </a:r>
            <a:endParaRPr lang="en-US" sz="14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129796"/>
            <a:ext cx="6579275" cy="73592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99152" y="4049673"/>
            <a:ext cx="2299811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Sentiment Analysis</a:t>
            </a:r>
            <a:endParaRPr lang="en-US" sz="1800" dirty="0"/>
          </a:p>
        </p:txBody>
      </p:sp>
      <p:sp>
        <p:nvSpPr>
          <p:cNvPr id="14" name="Text 8"/>
          <p:cNvSpPr/>
          <p:nvPr/>
        </p:nvSpPr>
        <p:spPr>
          <a:xfrm>
            <a:off x="7499152" y="4447580"/>
            <a:ext cx="6211372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Rule-based + LLM extraction</a:t>
            </a:r>
            <a:endParaRPr lang="en-US" sz="14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925" y="5132784"/>
            <a:ext cx="4386143" cy="73592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919877" y="6052661"/>
            <a:ext cx="2299811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Synthesis</a:t>
            </a:r>
            <a:endParaRPr lang="en-US" sz="1800" dirty="0"/>
          </a:p>
        </p:txBody>
      </p:sp>
      <p:sp>
        <p:nvSpPr>
          <p:cNvPr id="17" name="Text 10"/>
          <p:cNvSpPr/>
          <p:nvPr/>
        </p:nvSpPr>
        <p:spPr>
          <a:xfrm>
            <a:off x="919877" y="6450568"/>
            <a:ext cx="4018240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Merge to unified table</a:t>
            </a:r>
            <a:endParaRPr lang="en-US" sz="140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22069" y="5132784"/>
            <a:ext cx="4386143" cy="73592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5306020" y="6052661"/>
            <a:ext cx="2299811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Entity Clustering</a:t>
            </a:r>
            <a:endParaRPr lang="en-US" sz="1800" dirty="0"/>
          </a:p>
        </p:txBody>
      </p:sp>
      <p:sp>
        <p:nvSpPr>
          <p:cNvPr id="20" name="Text 12"/>
          <p:cNvSpPr/>
          <p:nvPr/>
        </p:nvSpPr>
        <p:spPr>
          <a:xfrm>
            <a:off x="5306020" y="6450568"/>
            <a:ext cx="4018240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Group similar entities</a:t>
            </a:r>
            <a:endParaRPr lang="en-US" sz="1400" dirty="0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08212" y="5132784"/>
            <a:ext cx="4386143" cy="735925"/>
          </a:xfrm>
          <a:prstGeom prst="rect">
            <a:avLst/>
          </a:prstGeom>
        </p:spPr>
      </p:pic>
      <p:sp>
        <p:nvSpPr>
          <p:cNvPr id="22" name="Text 13"/>
          <p:cNvSpPr/>
          <p:nvPr/>
        </p:nvSpPr>
        <p:spPr>
          <a:xfrm>
            <a:off x="9692164" y="6052661"/>
            <a:ext cx="2299811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Visualizations</a:t>
            </a:r>
            <a:endParaRPr lang="en-US" sz="1800" dirty="0"/>
          </a:p>
        </p:txBody>
      </p:sp>
      <p:sp>
        <p:nvSpPr>
          <p:cNvPr id="23" name="Text 14"/>
          <p:cNvSpPr/>
          <p:nvPr/>
        </p:nvSpPr>
        <p:spPr>
          <a:xfrm>
            <a:off x="9692164" y="6450568"/>
            <a:ext cx="4018240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Actionable insights</a:t>
            </a:r>
            <a:endParaRPr lang="en-US" sz="1400" dirty="0"/>
          </a:p>
        </p:txBody>
      </p:sp>
      <p:sp>
        <p:nvSpPr>
          <p:cNvPr id="24" name="Text 15"/>
          <p:cNvSpPr/>
          <p:nvPr/>
        </p:nvSpPr>
        <p:spPr>
          <a:xfrm>
            <a:off x="735925" y="7135773"/>
            <a:ext cx="13158549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pipeline provides a systematic approach to extract structured insights from unstructured conversation data, with built-in fallbacks at every stage to ensure robustness.</a:t>
            </a:r>
            <a:endParaRPr lang="en-US" sz="1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401F4-3527-F979-D081-C679FF3C2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43556A6-458B-4797-2487-EAC8B1B3C932}"/>
              </a:ext>
            </a:extLst>
          </p:cNvPr>
          <p:cNvSpPr/>
          <p:nvPr/>
        </p:nvSpPr>
        <p:spPr>
          <a:xfrm>
            <a:off x="424815" y="806376"/>
            <a:ext cx="689038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Entity Relationship Heatmaps (Brands)</a:t>
            </a:r>
            <a:endParaRPr lang="en-US" sz="39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F785D8A0-CD87-E183-04D5-9BA994CEAD2A}"/>
              </a:ext>
            </a:extLst>
          </p:cNvPr>
          <p:cNvSpPr/>
          <p:nvPr/>
        </p:nvSpPr>
        <p:spPr>
          <a:xfrm>
            <a:off x="424815" y="1922468"/>
            <a:ext cx="2195751" cy="1116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Store → Product Mentions</a:t>
            </a:r>
            <a:endParaRPr lang="en-US" sz="23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6374F272-A262-EFAC-F379-160CB0A7EDAD}"/>
              </a:ext>
            </a:extLst>
          </p:cNvPr>
          <p:cNvSpPr/>
          <p:nvPr/>
        </p:nvSpPr>
        <p:spPr>
          <a:xfrm>
            <a:off x="424815" y="3237037"/>
            <a:ext cx="219575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Rows represent top stores, columns show top products, with cells indicating mention counts and color reflecting average product sentiment (-1..1).</a:t>
            </a:r>
            <a:endParaRPr lang="en-US" sz="15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79E8937B-B0F6-F7F3-C072-E2BF5909F1DF}"/>
              </a:ext>
            </a:extLst>
          </p:cNvPr>
          <p:cNvSpPr/>
          <p:nvPr/>
        </p:nvSpPr>
        <p:spPr>
          <a:xfrm>
            <a:off x="2778563" y="1944443"/>
            <a:ext cx="2195751" cy="1116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Brand → Product Mentions</a:t>
            </a:r>
            <a:endParaRPr lang="en-US" sz="23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404B1AB5-BE5A-471C-9444-EA31CAA93503}"/>
              </a:ext>
            </a:extLst>
          </p:cNvPr>
          <p:cNvSpPr/>
          <p:nvPr/>
        </p:nvSpPr>
        <p:spPr>
          <a:xfrm>
            <a:off x="2778563" y="3259012"/>
            <a:ext cx="2195751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Reveals which products are most frequently associated with specific brands, highlighting strong and weak brand-product associations.</a:t>
            </a:r>
            <a:endParaRPr lang="en-US" sz="155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6B3949A3-5275-A17F-DA7B-2059E391B7A0}"/>
              </a:ext>
            </a:extLst>
          </p:cNvPr>
          <p:cNvSpPr/>
          <p:nvPr/>
        </p:nvSpPr>
        <p:spPr>
          <a:xfrm>
            <a:off x="5227856" y="1942215"/>
            <a:ext cx="2195751" cy="1116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Organization → Product Mentions</a:t>
            </a:r>
            <a:endParaRPr lang="en-US" sz="23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BCD747F6-79E6-4EEF-332B-B9AE4478D6D5}"/>
              </a:ext>
            </a:extLst>
          </p:cNvPr>
          <p:cNvSpPr/>
          <p:nvPr/>
        </p:nvSpPr>
        <p:spPr>
          <a:xfrm>
            <a:off x="5227856" y="3256784"/>
            <a:ext cx="2195751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Maps relationships between organizations and products, useful for understanding institutional purchasing patterns and preferences.</a:t>
            </a:r>
            <a:endParaRPr lang="en-US" sz="15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A944274B-F2DB-3F1E-BDCD-7C41B53EF6E9}"/>
              </a:ext>
            </a:extLst>
          </p:cNvPr>
          <p:cNvSpPr/>
          <p:nvPr/>
        </p:nvSpPr>
        <p:spPr>
          <a:xfrm>
            <a:off x="424815" y="6179191"/>
            <a:ext cx="689038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These heatmaps provide critical insights for retail analytics, merchandising decisions, and competitive intelligence. High mention counts with positive sentiment indicate strong market associations worth leveraging in marketing and sales strategies.</a:t>
            </a:r>
            <a:endParaRPr lang="en-US" sz="1550" dirty="0"/>
          </a:p>
        </p:txBody>
      </p:sp>
      <p:pic>
        <p:nvPicPr>
          <p:cNvPr id="11" name="Picture 10" descr="A screenshot of a graph&#10;&#10;AI-generated content may be incorrect.">
            <a:extLst>
              <a:ext uri="{FF2B5EF4-FFF2-40B4-BE49-F238E27FC236}">
                <a16:creationId xmlns:a16="http://schemas.microsoft.com/office/drawing/2014/main" id="{91FD75FB-8ECE-955A-747F-AE2DC7941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8742" y="1708841"/>
            <a:ext cx="7163671" cy="596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9455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1228B4-DEBD-9396-2F1C-039CCC21D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EA84719-7CC4-4106-3ABA-F1E6A3976242}"/>
              </a:ext>
            </a:extLst>
          </p:cNvPr>
          <p:cNvSpPr/>
          <p:nvPr/>
        </p:nvSpPr>
        <p:spPr>
          <a:xfrm>
            <a:off x="424815" y="806376"/>
            <a:ext cx="689038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Entity Relationship Heatmaps (Stores)</a:t>
            </a:r>
            <a:endParaRPr lang="en-US" sz="39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74B9624-67AA-DA4C-B4F7-735D0EA1B890}"/>
              </a:ext>
            </a:extLst>
          </p:cNvPr>
          <p:cNvSpPr/>
          <p:nvPr/>
        </p:nvSpPr>
        <p:spPr>
          <a:xfrm>
            <a:off x="424815" y="1922468"/>
            <a:ext cx="2195751" cy="1116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Store → Product Mentions</a:t>
            </a:r>
            <a:endParaRPr lang="en-US" sz="23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F3735ED4-142A-F99C-F6FD-C0C0706213EC}"/>
              </a:ext>
            </a:extLst>
          </p:cNvPr>
          <p:cNvSpPr/>
          <p:nvPr/>
        </p:nvSpPr>
        <p:spPr>
          <a:xfrm>
            <a:off x="424815" y="3237037"/>
            <a:ext cx="219575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Rows represent top stores, columns show top products, with cells indicating mention counts and color reflecting average product sentiment (-1..1).</a:t>
            </a:r>
            <a:endParaRPr lang="en-US" sz="15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5E24B331-E007-5F30-72DE-81CEA5A69B69}"/>
              </a:ext>
            </a:extLst>
          </p:cNvPr>
          <p:cNvSpPr/>
          <p:nvPr/>
        </p:nvSpPr>
        <p:spPr>
          <a:xfrm>
            <a:off x="2778563" y="1944443"/>
            <a:ext cx="2195751" cy="1116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Brand → Product Mentions</a:t>
            </a:r>
            <a:endParaRPr lang="en-US" sz="23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0862EB04-E50A-D5DA-6D7A-407F8240D66A}"/>
              </a:ext>
            </a:extLst>
          </p:cNvPr>
          <p:cNvSpPr/>
          <p:nvPr/>
        </p:nvSpPr>
        <p:spPr>
          <a:xfrm>
            <a:off x="2778563" y="3259012"/>
            <a:ext cx="2195751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Reveals which products are most frequently associated with specific brands, highlighting strong and weak brand-product associations.</a:t>
            </a:r>
            <a:endParaRPr lang="en-US" sz="155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7333924C-0D63-D8A8-7C74-EE6DFE5A0C95}"/>
              </a:ext>
            </a:extLst>
          </p:cNvPr>
          <p:cNvSpPr/>
          <p:nvPr/>
        </p:nvSpPr>
        <p:spPr>
          <a:xfrm>
            <a:off x="5227856" y="1942215"/>
            <a:ext cx="2195751" cy="1116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Organization → Product Mentions</a:t>
            </a:r>
            <a:endParaRPr lang="en-US" sz="23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770D1B1E-B026-65E6-0BC4-059B266A912C}"/>
              </a:ext>
            </a:extLst>
          </p:cNvPr>
          <p:cNvSpPr/>
          <p:nvPr/>
        </p:nvSpPr>
        <p:spPr>
          <a:xfrm>
            <a:off x="5227856" y="3256784"/>
            <a:ext cx="2195751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Maps relationships between organizations and products, useful for understanding institutional purchasing patterns and preferences.</a:t>
            </a:r>
            <a:endParaRPr lang="en-US" sz="15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92066DC3-8DEA-E317-3E6F-1D04C7C0A81A}"/>
              </a:ext>
            </a:extLst>
          </p:cNvPr>
          <p:cNvSpPr/>
          <p:nvPr/>
        </p:nvSpPr>
        <p:spPr>
          <a:xfrm>
            <a:off x="424815" y="6179191"/>
            <a:ext cx="689038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These heatmaps provide critical insights for retail analytics, merchandising decisions, and competitive intelligence. High mention counts with positive sentiment indicate strong market associations worth leveraging in marketing and sales strategies.</a:t>
            </a:r>
            <a:endParaRPr lang="en-US" sz="1550" dirty="0"/>
          </a:p>
        </p:txBody>
      </p:sp>
      <p:pic>
        <p:nvPicPr>
          <p:cNvPr id="11" name="Picture 10" descr="A chart with a green and yellow bar&#10;&#10;AI-generated content may be incorrect.">
            <a:extLst>
              <a:ext uri="{FF2B5EF4-FFF2-40B4-BE49-F238E27FC236}">
                <a16:creationId xmlns:a16="http://schemas.microsoft.com/office/drawing/2014/main" id="{ADD22128-FC7C-DD58-2485-1E1B4979B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149" y="1942215"/>
            <a:ext cx="7468096" cy="597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9801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1496" y="372189"/>
            <a:ext cx="7313057" cy="423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Sentiment Analysis Methodology Comparison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541496" y="1133594"/>
            <a:ext cx="2991683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Agreement/Mismatch Matrices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541496" y="1661517"/>
            <a:ext cx="6608564" cy="433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These visualizations quantify how often different sentiment analysis methods agree or disagree on the same conversational data: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541496" y="2324456"/>
            <a:ext cx="660856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LLM vs. VADER comparison matrix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541496" y="2706825"/>
            <a:ext cx="6608564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LLM vs. TextBlob comparison matrix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541496" y="3139975"/>
            <a:ext cx="6608564" cy="433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550" dirty="0">
                <a:solidFill>
                  <a:srgbClr val="50546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 agreement areas indicate confident sentiment assessment, while discrepancies highlight conversations requiring human review.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487960" y="7911346"/>
            <a:ext cx="6608564" cy="433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Methodology comparison helps calibrate confidence in sentiment analysis and identifies which types of conversations present challenges for automated sentiment detection.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541496" y="8618577"/>
            <a:ext cx="13547408" cy="433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When methods disagree significantly, consider examining raw conversation data to understand contextual nuances that automated systems might miss. These insights can inform ongoing refinement of sentiment analysis approaches.</a:t>
            </a:r>
            <a:endParaRPr lang="en-US" sz="1050" dirty="0"/>
          </a:p>
        </p:txBody>
      </p:sp>
      <p:pic>
        <p:nvPicPr>
          <p:cNvPr id="13" name="Picture 12" descr="A graph with numbers and a blue square&#10;&#10;AI-generated content may be incorrect.">
            <a:extLst>
              <a:ext uri="{FF2B5EF4-FFF2-40B4-BE49-F238E27FC236}">
                <a16:creationId xmlns:a16="http://schemas.microsoft.com/office/drawing/2014/main" id="{B8C2BFAC-064A-E256-C1FB-E1839B5DA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9043" y="1322010"/>
            <a:ext cx="5922452" cy="4935377"/>
          </a:xfrm>
          <a:prstGeom prst="rect">
            <a:avLst/>
          </a:prstGeom>
        </p:spPr>
      </p:pic>
      <p:pic>
        <p:nvPicPr>
          <p:cNvPr id="15" name="Picture 14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FB1BB308-2F34-D21B-AC7C-54654DB84A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084" y="3734942"/>
            <a:ext cx="5112189" cy="42601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8586"/>
            <a:ext cx="4060508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Problem &amp; Objectives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966555"/>
            <a:ext cx="763202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pipeline addresses the challenge of extracting actionable insights from conversational AI data at scale. Key objectives include: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204" y="2793802"/>
            <a:ext cx="297656" cy="3720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38632" y="2824877"/>
            <a:ext cx="3047167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Analyze Real-World AI Conversations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438632" y="3643551"/>
            <a:ext cx="3047167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Extract actionable insights from messy, real-world conversational data for brands and product teams</a:t>
            </a:r>
            <a:endParaRPr lang="en-US" sz="1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8220" y="2793802"/>
            <a:ext cx="297656" cy="37207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78648" y="2824877"/>
            <a:ext cx="264485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Ensure Reproducibility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5378648" y="3333393"/>
            <a:ext cx="3047167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Provide deterministic, reproducible visuals and queries for consistent analytics workflows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204" y="5279469"/>
            <a:ext cx="297656" cy="37207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438632" y="5310545"/>
            <a:ext cx="260735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Build Modular Pipeline</a:t>
            </a:r>
            <a:endParaRPr lang="en-US" sz="1950" dirty="0"/>
          </a:p>
        </p:txBody>
      </p:sp>
      <p:sp>
        <p:nvSpPr>
          <p:cNvPr id="12" name="Text 7"/>
          <p:cNvSpPr/>
          <p:nvPr/>
        </p:nvSpPr>
        <p:spPr>
          <a:xfrm>
            <a:off x="1438632" y="5819061"/>
            <a:ext cx="698718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 a robust, high-performance pipeline with independently executable components</a:t>
            </a:r>
            <a:endParaRPr lang="en-US" sz="15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7543" y="2011204"/>
            <a:ext cx="4926568" cy="49265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7806"/>
            <a:ext cx="5625941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Sources &amp; Pipeline Order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41554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Sources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98596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Source: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WildChat subset (English, non-toxic)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37292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Outputs: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Nested LLM JSONL, flat entity-level CSV/JSONL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75987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Analysis table: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data/04_analysis/unified_table.csv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256008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 focus on English, non-toxic content for US brands to reduce noise, with configurable sample size to balance coverage and computational resources.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2415540"/>
            <a:ext cx="372248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Order of Operations (Why)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7564874" y="2985968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Preprocess before topics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to improve topic quality and reduce noise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369046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Topics before synthesis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to provide context fields for later analysis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439495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Rule-based sentiment before LLM synthesis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for complete sentiment features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5099447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4"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LLM extraction before visualization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to enable per-entity analytics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580394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5"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Synthesis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validates and aligns all fields for visualization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93790" y="641413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order maximizes efficiency and quality while ensuring each component has the necessary inputs from previous stages.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9988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Tools &amp; Libraries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793790" y="1579364"/>
            <a:ext cx="3679031" cy="3272195"/>
          </a:xfrm>
          <a:prstGeom prst="roundRect">
            <a:avLst>
              <a:gd name="adj" fmla="val 254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2"/>
          <p:cNvSpPr/>
          <p:nvPr/>
        </p:nvSpPr>
        <p:spPr>
          <a:xfrm>
            <a:off x="999768" y="178534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Core Technologies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99768" y="2214563"/>
            <a:ext cx="326707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Python 3.13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99768" y="2601516"/>
            <a:ext cx="326707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pandas for data manipulation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999768" y="2988469"/>
            <a:ext cx="326707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matplotlib, seaborn for visualization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999768" y="3692962"/>
            <a:ext cx="326707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numpy for numerical operations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4671179" y="1579364"/>
            <a:ext cx="3679031" cy="3272195"/>
          </a:xfrm>
          <a:prstGeom prst="roundRect">
            <a:avLst>
              <a:gd name="adj" fmla="val 254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1" name="Text 8"/>
          <p:cNvSpPr/>
          <p:nvPr/>
        </p:nvSpPr>
        <p:spPr>
          <a:xfrm>
            <a:off x="4877157" y="1785342"/>
            <a:ext cx="272665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NLP &amp; ML Components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4877157" y="2214563"/>
            <a:ext cx="326707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VADER, TextBlob for rule-based sentiment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4877157" y="2919055"/>
            <a:ext cx="326707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BERTopic for topic modeling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4877157" y="3306008"/>
            <a:ext cx="326707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UMAP for dimensionality reduction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4877157" y="4010501"/>
            <a:ext cx="326707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HDBSCAN/KMeans for clustering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793790" y="5049917"/>
            <a:ext cx="7556421" cy="2319576"/>
          </a:xfrm>
          <a:prstGeom prst="roundRect">
            <a:avLst>
              <a:gd name="adj" fmla="val 3594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4"/>
          <p:cNvSpPr/>
          <p:nvPr/>
        </p:nvSpPr>
        <p:spPr>
          <a:xfrm>
            <a:off x="999768" y="525589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Advanced Features</a:t>
            </a:r>
            <a:endParaRPr lang="en-US" sz="1950" dirty="0"/>
          </a:p>
        </p:txBody>
      </p:sp>
      <p:sp>
        <p:nvSpPr>
          <p:cNvPr id="18" name="Text 15"/>
          <p:cNvSpPr/>
          <p:nvPr/>
        </p:nvSpPr>
        <p:spPr>
          <a:xfrm>
            <a:off x="999768" y="5685115"/>
            <a:ext cx="71444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sentence-transformers for embeddings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999768" y="6072068"/>
            <a:ext cx="71444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OpenAI LLM for extraction (intent/entities/sentiment)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999768" y="6459022"/>
            <a:ext cx="71444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asyncio for concurrent processing</a:t>
            </a:r>
            <a:endParaRPr lang="en-US" sz="1550" dirty="0"/>
          </a:p>
        </p:txBody>
      </p:sp>
      <p:sp>
        <p:nvSpPr>
          <p:cNvPr id="21" name="Text 18"/>
          <p:cNvSpPr/>
          <p:nvPr/>
        </p:nvSpPr>
        <p:spPr>
          <a:xfrm>
            <a:off x="999768" y="6845975"/>
            <a:ext cx="71444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scikit-learn for fallback algorithms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3233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Load &amp; Preprocess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02096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Load &amp; Filter</a:t>
            </a:r>
            <a:endParaRPr lang="en-US" sz="2300" dirty="0"/>
          </a:p>
        </p:txBody>
      </p:sp>
      <p:sp>
        <p:nvSpPr>
          <p:cNvPr id="4" name="Shape 2"/>
          <p:cNvSpPr/>
          <p:nvPr/>
        </p:nvSpPr>
        <p:spPr>
          <a:xfrm>
            <a:off x="793790" y="2616279"/>
            <a:ext cx="6279356" cy="3473053"/>
          </a:xfrm>
          <a:prstGeom prst="roundRect">
            <a:avLst>
              <a:gd name="adj" fmla="val 2400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5" name="Shape 3"/>
          <p:cNvSpPr/>
          <p:nvPr/>
        </p:nvSpPr>
        <p:spPr>
          <a:xfrm>
            <a:off x="783908" y="2616279"/>
            <a:ext cx="6299121" cy="3473053"/>
          </a:xfrm>
          <a:prstGeom prst="roundRect">
            <a:avLst>
              <a:gd name="adj" fmla="val 857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6" name="Text 4"/>
          <p:cNvSpPr/>
          <p:nvPr/>
        </p:nvSpPr>
        <p:spPr>
          <a:xfrm>
            <a:off x="982266" y="2765108"/>
            <a:ext cx="5902404" cy="3175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# src/hf_loader.py (lines: 27-44)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ds = load_dataset("allenai/WildChat",  split=split, token=token)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df</a:t>
            </a: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= </a:t>
            </a:r>
            <a:r>
              <a:rPr lang="en-US" sz="1550" dirty="0" err="1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pd.DataFrame</a:t>
            </a: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(ds)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mask = (df["language"] == language) &amp; (df["toxic"] == False)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filtered = df.loc[mask]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if limit is not None:  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filtered = filtered.head(limit)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6312575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Filters focus on English, non-toxic content with configurable sample size to balance coverage and computational resources.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202096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Preprocess</a:t>
            </a:r>
            <a:endParaRPr lang="en-US" sz="2300" dirty="0"/>
          </a:p>
        </p:txBody>
      </p:sp>
      <p:sp>
        <p:nvSpPr>
          <p:cNvPr id="9" name="Shape 7"/>
          <p:cNvSpPr/>
          <p:nvPr/>
        </p:nvSpPr>
        <p:spPr>
          <a:xfrm>
            <a:off x="7564874" y="2616279"/>
            <a:ext cx="6279356" cy="2202894"/>
          </a:xfrm>
          <a:prstGeom prst="roundRect">
            <a:avLst>
              <a:gd name="adj" fmla="val 3784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0" name="Shape 8"/>
          <p:cNvSpPr/>
          <p:nvPr/>
        </p:nvSpPr>
        <p:spPr>
          <a:xfrm>
            <a:off x="7554992" y="2616279"/>
            <a:ext cx="6299121" cy="2202894"/>
          </a:xfrm>
          <a:prstGeom prst="roundRect">
            <a:avLst>
              <a:gd name="adj" fmla="val 1351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1" name="Text 9"/>
          <p:cNvSpPr/>
          <p:nvPr/>
        </p:nvSpPr>
        <p:spPr>
          <a:xfrm>
            <a:off x="7753350" y="2765108"/>
            <a:ext cx="5902404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# src/text_cleaning.py (lines: 12-20)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s = _URL_RE.sub(" ", s)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s = _KEEP_CHARS_RE.sub(" ", s)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s = _WHITESPACE_RE.sub(" ", s).strip()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s = s.lower()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5042416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What we do: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Remove URLs, collapse whitespace, keep common punctuation, lowercase, and normalize each conversation turn consistently.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6173629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Why:</a:t>
            </a:r>
            <a:r>
              <a:rPr lang="en-US" sz="15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Improves vectorization and topic stability while reducing noise from junk tokens.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858" y="726281"/>
            <a:ext cx="7158752" cy="478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Topics (BERTopic) &amp; Sentiment Analysis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764858" y="1610558"/>
            <a:ext cx="3502343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BERTopic Implementation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764858" y="2160270"/>
            <a:ext cx="6317099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 implement a robust topic modeling pipeline with built-in fallbacks: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764858" y="2638187"/>
            <a:ext cx="6317099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Remove stopwords to capture meaningful content words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764858" y="3010972"/>
            <a:ext cx="6317099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2"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 UMAP to reduce dimensionality while preserving structure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764858" y="3383756"/>
            <a:ext cx="6317099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3"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Cluster with HDBSCAN (density-based)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764858" y="3756541"/>
            <a:ext cx="6317099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4"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Include vectorizer fallbacks for sparse corpora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764858" y="4129326"/>
            <a:ext cx="6317099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Font typeface="+mj-lt"/>
              <a:buAutoNum type="arabicPeriod" startAt="5"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Keep Topic -1 (Other) to preserve uncategorizable documents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764858" y="4650224"/>
            <a:ext cx="6317099" cy="2427803"/>
          </a:xfrm>
          <a:prstGeom prst="roundRect">
            <a:avLst>
              <a:gd name="adj" fmla="val 3308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1" name="Shape 9"/>
          <p:cNvSpPr/>
          <p:nvPr/>
        </p:nvSpPr>
        <p:spPr>
          <a:xfrm>
            <a:off x="755333" y="4650224"/>
            <a:ext cx="6336149" cy="2427803"/>
          </a:xfrm>
          <a:prstGeom prst="roundRect">
            <a:avLst>
              <a:gd name="adj" fmla="val 1181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2" name="Text 10"/>
          <p:cNvSpPr/>
          <p:nvPr/>
        </p:nvSpPr>
        <p:spPr>
          <a:xfrm>
            <a:off x="946547" y="4793575"/>
            <a:ext cx="5953720" cy="21411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# Vectorizer fallback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try:    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</a:t>
            </a:r>
            <a:r>
              <a:rPr lang="en-US" sz="1500" dirty="0" err="1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topics_eff</a:t>
            </a: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, probs_eff = topic_model.fit_transform(</a:t>
            </a:r>
            <a:r>
              <a:rPr lang="en-US" sz="1500" dirty="0" err="1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eff_docs</a:t>
            </a: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)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except ValueError:   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topic_model = build_model(min_df=1, max_df=1.0, ngram=(1, 1))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topics_eff, probs_eff = topic_model.fit_transform(eff_docs)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7556063" y="1610558"/>
            <a:ext cx="3037642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Rule-based Sentiment</a:t>
            </a:r>
            <a:endParaRPr lang="en-US" sz="2250" dirty="0"/>
          </a:p>
        </p:txBody>
      </p:sp>
      <p:sp>
        <p:nvSpPr>
          <p:cNvPr id="14" name="Text 12"/>
          <p:cNvSpPr/>
          <p:nvPr/>
        </p:nvSpPr>
        <p:spPr>
          <a:xfrm>
            <a:off x="7556063" y="2160270"/>
            <a:ext cx="6317099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 leverage two complementary sentiment analysis approaches: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7556063" y="2681168"/>
            <a:ext cx="6317099" cy="2427803"/>
          </a:xfrm>
          <a:prstGeom prst="roundRect">
            <a:avLst>
              <a:gd name="adj" fmla="val 3308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7546538" y="2681168"/>
            <a:ext cx="6336149" cy="2427803"/>
          </a:xfrm>
          <a:prstGeom prst="roundRect">
            <a:avLst>
              <a:gd name="adj" fmla="val 1181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7737753" y="2824520"/>
            <a:ext cx="5953720" cy="21411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# src/sentiment_rule_based.py (lines: 33-45)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analyzer = </a:t>
            </a:r>
            <a:r>
              <a:rPr lang="en-US" sz="1500" dirty="0" err="1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SentimentIntensityAnalyzer</a:t>
            </a: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()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scores = analyzer.polarity_scores(text)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tb = TextBlob(text)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polarity, subjectivity = tb.sentiment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7556063" y="5323999"/>
            <a:ext cx="6317099" cy="917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Why dual methods:</a:t>
            </a: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VADER and TextBlob provide methodological redundancy, increasing confidence when they agree and highlighting ambiguity when they diverge.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7556063" y="6413659"/>
            <a:ext cx="6317099" cy="917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What we compute:</a:t>
            </a: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VADER produces positive/negative/neutral/compound scores, while TextBlob provides polarity and subjectivity metrics.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99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8268" y="454938"/>
            <a:ext cx="4792742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LLM Extraction &amp; Concurrency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6148268" y="1034058"/>
            <a:ext cx="2823210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Goals &amp; Implementation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6148268" y="1592461"/>
            <a:ext cx="7820263" cy="5295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LLM extraction pipeline extracts conversation intent, entities, and per-entity sentiment with high throughput: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6148268" y="2308146"/>
            <a:ext cx="7820263" cy="1644253"/>
          </a:xfrm>
          <a:prstGeom prst="roundRect">
            <a:avLst>
              <a:gd name="adj" fmla="val 4227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7" name="Text 4"/>
          <p:cNvSpPr/>
          <p:nvPr/>
        </p:nvSpPr>
        <p:spPr>
          <a:xfrm>
            <a:off x="6336506" y="2496383"/>
            <a:ext cx="2068354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Extraction Targets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336506" y="2854047"/>
            <a:ext cx="7443788" cy="264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Overall conversation intent &amp; sentiment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6336506" y="3176707"/>
            <a:ext cx="7443788" cy="264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Nested entities with category classification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6336506" y="3499366"/>
            <a:ext cx="7443788" cy="264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Per-entity sentiment (may diverge from conversation sentiment)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6148268" y="4117777"/>
            <a:ext cx="7820263" cy="1644253"/>
          </a:xfrm>
          <a:prstGeom prst="roundRect">
            <a:avLst>
              <a:gd name="adj" fmla="val 4227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Text 9"/>
          <p:cNvSpPr/>
          <p:nvPr/>
        </p:nvSpPr>
        <p:spPr>
          <a:xfrm>
            <a:off x="6336506" y="4306014"/>
            <a:ext cx="2585561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Performance Optimization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336506" y="4663678"/>
            <a:ext cx="7443788" cy="264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Semaphore-bounded async calls (limit parallel requests)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6336506" y="4986338"/>
            <a:ext cx="7443788" cy="264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Exponential retry/backoff for API resilience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6336506" y="5308997"/>
            <a:ext cx="7443788" cy="264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Progress logging for visibility into long-running jobs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6148268" y="5948124"/>
            <a:ext cx="7820263" cy="1836896"/>
          </a:xfrm>
          <a:prstGeom prst="roundRect">
            <a:avLst>
              <a:gd name="adj" fmla="val 3784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7" name="Shape 14"/>
          <p:cNvSpPr/>
          <p:nvPr/>
        </p:nvSpPr>
        <p:spPr>
          <a:xfrm>
            <a:off x="6140053" y="5948124"/>
            <a:ext cx="7836694" cy="1836896"/>
          </a:xfrm>
          <a:prstGeom prst="roundRect">
            <a:avLst>
              <a:gd name="adj" fmla="val 1351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8" name="Text 15"/>
          <p:cNvSpPr/>
          <p:nvPr/>
        </p:nvSpPr>
        <p:spPr>
          <a:xfrm>
            <a:off x="6305431" y="6072188"/>
            <a:ext cx="7505938" cy="1588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# src/llm_analysis.py (lines: 198-233)</a:t>
            </a:r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 err="1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sem</a:t>
            </a:r>
            <a:r>
              <a:rPr lang="en-US" sz="13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= asyncio.Semaphore(concurrency)</a:t>
            </a:r>
          </a:p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async def bound_analyze(r): async with sem: # Controls max concurrent requests return await _analyze_single_async(client, r, model)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637" y="490895"/>
            <a:ext cx="4878943" cy="444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Synthesis &amp; Entity Clustering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711637" y="1313736"/>
            <a:ext cx="323230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Synthesis to Unified Table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11637" y="1825109"/>
            <a:ext cx="7068503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 merge multiple data streams into a unified analysis table: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11637" y="2269688"/>
            <a:ext cx="7068503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Font typeface="+mj-lt"/>
              <a:buAutoNum type="arabicPeriod"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Load cleaned conversation text and derive full_text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11637" y="2616518"/>
            <a:ext cx="7068503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Merge doc_topics with human-readable topic names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11637" y="2963347"/>
            <a:ext cx="7068503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Merge rule-based sentiment by conversation_id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11637" y="3310176"/>
            <a:ext cx="7068503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Font typeface="+mj-lt"/>
              <a:buAutoNum type="arabicPeriod" startAt="4"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Merge LLM flat outputs (duplicating rows for per-entity analytics)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11637" y="3657005"/>
            <a:ext cx="7068503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Font typeface="+mj-lt"/>
              <a:buAutoNum type="arabicPeriod" startAt="5"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Write unified CSV/XLSX for analysis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711637" y="4141708"/>
            <a:ext cx="7068503" cy="3396853"/>
          </a:xfrm>
          <a:prstGeom prst="roundRect">
            <a:avLst>
              <a:gd name="adj" fmla="val 2200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1" name="Shape 9"/>
          <p:cNvSpPr/>
          <p:nvPr/>
        </p:nvSpPr>
        <p:spPr>
          <a:xfrm>
            <a:off x="702826" y="4141708"/>
            <a:ext cx="7086124" cy="3396853"/>
          </a:xfrm>
          <a:prstGeom prst="roundRect">
            <a:avLst>
              <a:gd name="adj" fmla="val 786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2" name="Text 10"/>
          <p:cNvSpPr/>
          <p:nvPr/>
        </p:nvSpPr>
        <p:spPr>
          <a:xfrm>
            <a:off x="880705" y="4275058"/>
            <a:ext cx="6730365" cy="31301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# src/synthesis.py (lines: 94-104)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base = cleaned_df.merge(    doc_topics[["conversation_id","topic_id","topic_name"]],     on="conversation_id",     how="left")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if not rule_df.empty:   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base = base.merge(rule_df, on="conversation_id", how="left")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if not llm_df.empty:   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base = base.merge(llm_df, on="conversation_id", how="left")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8221861" y="1313736"/>
            <a:ext cx="2668667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Entity Clustering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8221861" y="1825109"/>
            <a:ext cx="5704403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 cluster entities using a robust, multi-fallback approach: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8221861" y="2309813"/>
            <a:ext cx="5704403" cy="5104209"/>
          </a:xfrm>
          <a:prstGeom prst="roundRect">
            <a:avLst>
              <a:gd name="adj" fmla="val 1464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8213050" y="2309813"/>
            <a:ext cx="5722025" cy="5104209"/>
          </a:xfrm>
          <a:prstGeom prst="roundRect">
            <a:avLst>
              <a:gd name="adj" fmla="val 523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8390930" y="2443163"/>
            <a:ext cx="5366266" cy="4837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# Entity clustering fallback pipelinetry: # Primary: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HDBSCAN (auto-discovers clusters)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 err="1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clusterer</a:t>
            </a: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= hdbscan.HDBSCAN( min_cluster_size=min_cluster_size,  metric="euclidean" )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labels = clusterer.fit_predict(embeddings).astype(int)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except: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try: # Fallback 1: KMeans (fixed clusters)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  km = KMeans(n_clusters=k, </a:t>
            </a:r>
            <a:r>
              <a:rPr lang="en-US" sz="1400" dirty="0" err="1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n_init</a:t>
            </a: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=10, random_state=42)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  labels = </a:t>
            </a:r>
            <a:r>
              <a:rPr lang="en-US" sz="1400" dirty="0" err="1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km.fit_predict</a:t>
            </a: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(embeddings).astype(int)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except: # Fallback 2: Simple bucketing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   labels = np.arange(n, dtype=int) // bucket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2664</Words>
  <Application>Microsoft Macintosh PowerPoint</Application>
  <PresentationFormat>Custom</PresentationFormat>
  <Paragraphs>271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Consolas Medium</vt:lpstr>
      <vt:lpstr>Arial</vt:lpstr>
      <vt:lpstr>Instrument Sans Semi Bold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Steven Kravitz</cp:lastModifiedBy>
  <cp:revision>11</cp:revision>
  <dcterms:created xsi:type="dcterms:W3CDTF">2025-09-03T19:38:45Z</dcterms:created>
  <dcterms:modified xsi:type="dcterms:W3CDTF">2025-09-03T23:27:34Z</dcterms:modified>
</cp:coreProperties>
</file>